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67" r:id="rId3"/>
    <p:sldId id="262" r:id="rId4"/>
    <p:sldId id="264" r:id="rId5"/>
    <p:sldId id="272" r:id="rId6"/>
    <p:sldId id="275" r:id="rId7"/>
    <p:sldId id="274" r:id="rId8"/>
    <p:sldId id="269" r:id="rId9"/>
    <p:sldId id="273" r:id="rId10"/>
    <p:sldId id="268" r:id="rId11"/>
    <p:sldId id="271" r:id="rId12"/>
    <p:sldId id="26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85" d="100"/>
          <a:sy n="85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5A62-D5C1-4AAF-97B5-91BB7D18872A}" type="datetimeFigureOut">
              <a:rPr lang="en-US" smtClean="0"/>
              <a:pPr/>
              <a:t>6/10/2010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B19C-0DBD-4F38-8120-902455BF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28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Trends In Network Industry - Exploring Possibilities for IPAC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4572000"/>
            <a:ext cx="2667000" cy="1066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Steven Lo</a:t>
            </a:r>
          </a:p>
          <a:p>
            <a:pPr algn="l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Virtualization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System Virtualization </a:t>
            </a:r>
          </a:p>
          <a:p>
            <a:pPr lvl="1"/>
            <a:r>
              <a:rPr lang="en-US" dirty="0" smtClean="0"/>
              <a:t>Industry predicted 50% applications will be virtualized in the next few years (by 2012)</a:t>
            </a:r>
          </a:p>
          <a:p>
            <a:r>
              <a:rPr lang="en-US" dirty="0" smtClean="0"/>
              <a:t>Manage network interface becomes difficult</a:t>
            </a:r>
          </a:p>
          <a:p>
            <a:r>
              <a:rPr lang="en-US" dirty="0" smtClean="0"/>
              <a:t>Each hypervisor has it’s own management scheme  –  no standardization</a:t>
            </a:r>
          </a:p>
          <a:p>
            <a:r>
              <a:rPr lang="en-US" dirty="0" smtClean="0"/>
              <a:t>VEPA (Virtual Ethernet Port Aggregator)</a:t>
            </a:r>
          </a:p>
          <a:p>
            <a:pPr lvl="1"/>
            <a:r>
              <a:rPr lang="en-US" dirty="0" smtClean="0"/>
              <a:t>Move networking from virtual servers to dedicated Ethernet switches</a:t>
            </a:r>
          </a:p>
          <a:p>
            <a:pPr lvl="1"/>
            <a:r>
              <a:rPr lang="en-US" dirty="0" smtClean="0"/>
              <a:t>Centralize networking in dedicated equipments for better performance, security and management</a:t>
            </a:r>
          </a:p>
          <a:p>
            <a:pPr lvl="1"/>
            <a:r>
              <a:rPr lang="en-US" dirty="0" smtClean="0"/>
              <a:t>Reduce the computing overhead on virtual servers as they scale to support more virtual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066800"/>
            <a:ext cx="3425825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27908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762000"/>
            <a:ext cx="3057525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Catching up with wired speed</a:t>
            </a:r>
          </a:p>
          <a:p>
            <a:r>
              <a:rPr lang="en-US" dirty="0" smtClean="0"/>
              <a:t>Mobility is the key</a:t>
            </a:r>
          </a:p>
          <a:p>
            <a:r>
              <a:rPr lang="en-US" dirty="0" smtClean="0"/>
              <a:t>802.11n </a:t>
            </a:r>
          </a:p>
          <a:p>
            <a:pPr lvl="1"/>
            <a:r>
              <a:rPr lang="en-US" dirty="0" smtClean="0"/>
              <a:t>Backward compatible with a/b/g wireless</a:t>
            </a:r>
          </a:p>
          <a:p>
            <a:pPr lvl="1"/>
            <a:r>
              <a:rPr lang="en-US" dirty="0" smtClean="0"/>
              <a:t>MIMO </a:t>
            </a:r>
            <a:r>
              <a:rPr lang="en-US" dirty="0" smtClean="0"/>
              <a:t>(Multiple Input Multiple Output)</a:t>
            </a:r>
          </a:p>
          <a:p>
            <a:pPr lvl="1"/>
            <a:r>
              <a:rPr lang="en-US" dirty="0" smtClean="0"/>
              <a:t>2 to 3 simultaneous data streams</a:t>
            </a:r>
          </a:p>
          <a:p>
            <a:pPr lvl="1"/>
            <a:r>
              <a:rPr lang="en-US" dirty="0" smtClean="0"/>
              <a:t>Standard for all modern laptops</a:t>
            </a:r>
          </a:p>
          <a:p>
            <a:pPr lvl="1"/>
            <a:r>
              <a:rPr lang="en-US" dirty="0" smtClean="0"/>
              <a:t>Over 100Mbs and can reach </a:t>
            </a:r>
            <a:r>
              <a:rPr lang="en-US" dirty="0" smtClean="0"/>
              <a:t>300Mbs</a:t>
            </a:r>
          </a:p>
          <a:p>
            <a:pPr lvl="1"/>
            <a:r>
              <a:rPr lang="en-US" dirty="0" smtClean="0"/>
              <a:t>600Mbs is coming</a:t>
            </a:r>
            <a:endParaRPr lang="en-US" dirty="0" smtClean="0"/>
          </a:p>
          <a:p>
            <a:pPr lvl="1"/>
            <a:r>
              <a:rPr lang="en-US" dirty="0" smtClean="0"/>
              <a:t>Switching controller with dumb AP (access point)</a:t>
            </a:r>
          </a:p>
          <a:p>
            <a:pPr lvl="1"/>
            <a:r>
              <a:rPr lang="en-US" dirty="0" smtClean="0"/>
              <a:t>Concurrent multiple connections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to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40 Gigabit/sec  and  100 Gigabit/sec</a:t>
            </a:r>
          </a:p>
          <a:p>
            <a:r>
              <a:rPr lang="en-US" dirty="0" smtClean="0"/>
              <a:t>Wireless 802.11ad</a:t>
            </a:r>
          </a:p>
          <a:p>
            <a:pPr lvl="1"/>
            <a:r>
              <a:rPr lang="en-US" dirty="0" smtClean="0"/>
              <a:t>Gigabit Wireless (</a:t>
            </a:r>
            <a:r>
              <a:rPr lang="en-US" dirty="0" err="1" smtClean="0"/>
              <a:t>WiGig</a:t>
            </a:r>
            <a:r>
              <a:rPr lang="en-US" dirty="0" smtClean="0"/>
              <a:t>) - Wireless Gigabit Alliance</a:t>
            </a:r>
          </a:p>
          <a:p>
            <a:pPr lvl="1"/>
            <a:r>
              <a:rPr lang="en-US" dirty="0" smtClean="0"/>
              <a:t>60 GHz, short-range super-fast data transfers</a:t>
            </a:r>
          </a:p>
          <a:p>
            <a:r>
              <a:rPr lang="en-US" dirty="0" smtClean="0"/>
              <a:t>Video/Audio/Data on single large pipe</a:t>
            </a:r>
          </a:p>
          <a:p>
            <a:r>
              <a:rPr lang="en-US" dirty="0" err="1" smtClean="0"/>
              <a:t>InfiniBand</a:t>
            </a:r>
            <a:r>
              <a:rPr lang="en-US" dirty="0" smtClean="0"/>
              <a:t> / HPC / Clustering</a:t>
            </a:r>
          </a:p>
          <a:p>
            <a:r>
              <a:rPr lang="en-US" dirty="0" smtClean="0"/>
              <a:t>Converge </a:t>
            </a:r>
            <a:r>
              <a:rPr lang="en-US" dirty="0" smtClean="0"/>
              <a:t>wired and wireless data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Token Rings/Thick Ethernet </a:t>
            </a:r>
          </a:p>
          <a:p>
            <a:pPr lvl="1"/>
            <a:r>
              <a:rPr lang="en-US" dirty="0" smtClean="0"/>
              <a:t>5Mbs</a:t>
            </a:r>
          </a:p>
          <a:p>
            <a:r>
              <a:rPr lang="en-US" dirty="0" smtClean="0"/>
              <a:t>Shared Hubs</a:t>
            </a:r>
          </a:p>
          <a:p>
            <a:pPr lvl="1"/>
            <a:r>
              <a:rPr lang="en-US" dirty="0" smtClean="0"/>
              <a:t>10Mbs</a:t>
            </a:r>
          </a:p>
          <a:p>
            <a:pPr lvl="1"/>
            <a:r>
              <a:rPr lang="en-US" dirty="0" smtClean="0"/>
              <a:t>100Mbs</a:t>
            </a:r>
          </a:p>
          <a:p>
            <a:r>
              <a:rPr lang="en-US" dirty="0" smtClean="0"/>
              <a:t>ATM</a:t>
            </a:r>
          </a:p>
          <a:p>
            <a:pPr lvl="1"/>
            <a:r>
              <a:rPr lang="en-US" dirty="0" smtClean="0"/>
              <a:t>155Mbs</a:t>
            </a:r>
          </a:p>
          <a:p>
            <a:r>
              <a:rPr lang="en-US" dirty="0" smtClean="0"/>
              <a:t>Group Switching</a:t>
            </a:r>
          </a:p>
          <a:p>
            <a:pPr lvl="1"/>
            <a:r>
              <a:rPr lang="en-US" dirty="0" smtClean="0"/>
              <a:t>100Mbs</a:t>
            </a:r>
          </a:p>
          <a:p>
            <a:pPr lvl="1"/>
            <a:r>
              <a:rPr lang="en-US" dirty="0" smtClean="0"/>
              <a:t>1000Mbs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Ethernet Switching </a:t>
            </a:r>
            <a:r>
              <a:rPr lang="en-US" dirty="0" smtClean="0"/>
              <a:t>and Virtual 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14350"/>
            <a:r>
              <a:rPr lang="en-US" dirty="0" smtClean="0"/>
              <a:t>Breakthrough </a:t>
            </a:r>
            <a:r>
              <a:rPr lang="en-US" dirty="0" smtClean="0"/>
              <a:t>/ ground breaking </a:t>
            </a:r>
            <a:r>
              <a:rPr lang="en-US" dirty="0" smtClean="0"/>
              <a:t>technology</a:t>
            </a:r>
          </a:p>
          <a:p>
            <a:pPr marL="571500" indent="-514350"/>
            <a:r>
              <a:rPr lang="en-US" dirty="0" smtClean="0"/>
              <a:t>Provide fault tolerance, traffic flow control and content filtering</a:t>
            </a:r>
            <a:endParaRPr lang="en-US" dirty="0" smtClean="0"/>
          </a:p>
          <a:p>
            <a:pPr marL="571500" indent="-514350"/>
            <a:r>
              <a:rPr lang="en-US" dirty="0" smtClean="0"/>
              <a:t>Non-sharing, </a:t>
            </a:r>
            <a:r>
              <a:rPr lang="en-US" dirty="0" smtClean="0"/>
              <a:t>concurrent multiple connections</a:t>
            </a:r>
            <a:endParaRPr lang="en-US" dirty="0" smtClean="0"/>
          </a:p>
          <a:p>
            <a:pPr marL="571500" indent="-514350"/>
            <a:r>
              <a:rPr lang="en-US" dirty="0" smtClean="0"/>
              <a:t>Solve </a:t>
            </a:r>
            <a:r>
              <a:rPr lang="en-US" dirty="0" smtClean="0"/>
              <a:t>congestion of the shared network</a:t>
            </a:r>
            <a:endParaRPr lang="en-US" dirty="0" smtClean="0"/>
          </a:p>
          <a:p>
            <a:pPr marL="571500" indent="-514350"/>
            <a:r>
              <a:rPr lang="en-US" dirty="0" smtClean="0"/>
              <a:t>ASIC </a:t>
            </a:r>
            <a:r>
              <a:rPr lang="en-US" dirty="0" smtClean="0"/>
              <a:t>hardware to </a:t>
            </a:r>
            <a:r>
              <a:rPr lang="en-US" dirty="0" smtClean="0"/>
              <a:t>improve performance over software </a:t>
            </a:r>
          </a:p>
          <a:p>
            <a:pPr marL="571500" indent="-514350"/>
            <a:r>
              <a:rPr lang="en-US" dirty="0" smtClean="0"/>
              <a:t>Support virtual and private network</a:t>
            </a:r>
          </a:p>
          <a:p>
            <a:pPr marL="571500" indent="-514350"/>
            <a:r>
              <a:rPr lang="en-US" dirty="0" smtClean="0"/>
              <a:t>Software configuration, easy </a:t>
            </a:r>
            <a:r>
              <a:rPr lang="en-US" dirty="0" smtClean="0"/>
              <a:t>management</a:t>
            </a:r>
          </a:p>
          <a:p>
            <a:pPr marL="971550" lvl="1" indent="-514350"/>
            <a:r>
              <a:rPr lang="en-US" dirty="0" smtClean="0"/>
              <a:t>Change system from subnet to subnet with one simple command</a:t>
            </a:r>
            <a:endParaRPr lang="en-US" dirty="0" smtClean="0"/>
          </a:p>
          <a:p>
            <a:pPr marL="971550" lvl="1" indent="-514350"/>
            <a:endParaRPr lang="en-US" dirty="0" smtClean="0"/>
          </a:p>
          <a:p>
            <a:pPr marL="971550" lvl="1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Gigabit/sec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Enabling </a:t>
            </a:r>
            <a:r>
              <a:rPr lang="en-US" dirty="0" smtClean="0"/>
              <a:t>technology</a:t>
            </a:r>
          </a:p>
          <a:p>
            <a:r>
              <a:rPr lang="en-US" dirty="0" smtClean="0"/>
              <a:t>10-fold bandwidth increase over Gigabit</a:t>
            </a:r>
          </a:p>
          <a:p>
            <a:r>
              <a:rPr lang="en-US" dirty="0" smtClean="0"/>
              <a:t>Gaining popular as cost reduced drastically</a:t>
            </a:r>
          </a:p>
          <a:p>
            <a:r>
              <a:rPr lang="en-US" dirty="0" smtClean="0"/>
              <a:t>Server consolidation and virtualization</a:t>
            </a:r>
          </a:p>
          <a:p>
            <a:pPr lvl="1"/>
            <a:r>
              <a:rPr lang="en-US" dirty="0" smtClean="0"/>
              <a:t>Allow server to scale to larger number of processors (or VM)</a:t>
            </a:r>
            <a:endParaRPr lang="en-US" dirty="0" smtClean="0"/>
          </a:p>
          <a:p>
            <a:r>
              <a:rPr lang="en-US" dirty="0" smtClean="0"/>
              <a:t>Address N -&gt; 1 congestion </a:t>
            </a:r>
            <a:r>
              <a:rPr lang="en-US" dirty="0" smtClean="0"/>
              <a:t>issue</a:t>
            </a:r>
          </a:p>
          <a:p>
            <a:r>
              <a:rPr lang="en-US" dirty="0" smtClean="0"/>
              <a:t>LAN, SAN storage and cluster convergence</a:t>
            </a:r>
            <a:endParaRPr lang="en-US" dirty="0" smtClean="0"/>
          </a:p>
          <a:p>
            <a:r>
              <a:rPr lang="en-US" dirty="0" smtClean="0"/>
              <a:t>Currently being used by backup and </a:t>
            </a:r>
            <a:r>
              <a:rPr lang="en-US" dirty="0" smtClean="0"/>
              <a:t>clustering </a:t>
            </a:r>
            <a:r>
              <a:rPr lang="en-US" dirty="0" smtClean="0"/>
              <a:t>applications at IPAC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Network-based </a:t>
            </a: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iSCSI</a:t>
            </a:r>
            <a:r>
              <a:rPr lang="en-US" dirty="0" smtClean="0"/>
              <a:t> </a:t>
            </a:r>
            <a:r>
              <a:rPr lang="en-US" dirty="0" smtClean="0"/>
              <a:t>(Internet Small Computer System Interface)</a:t>
            </a:r>
          </a:p>
          <a:p>
            <a:pPr lvl="1"/>
            <a:r>
              <a:rPr lang="en-US" dirty="0" smtClean="0"/>
              <a:t>Encapsulate </a:t>
            </a:r>
            <a:r>
              <a:rPr lang="en-US" dirty="0" smtClean="0"/>
              <a:t>SCSI command over </a:t>
            </a:r>
            <a:r>
              <a:rPr lang="en-US" dirty="0" err="1" smtClean="0"/>
              <a:t>ethernet</a:t>
            </a:r>
            <a:r>
              <a:rPr lang="en-US" dirty="0" smtClean="0"/>
              <a:t> </a:t>
            </a:r>
            <a:r>
              <a:rPr lang="en-US" dirty="0" smtClean="0"/>
              <a:t>network (TCP)</a:t>
            </a:r>
          </a:p>
          <a:p>
            <a:pPr lvl="1"/>
            <a:r>
              <a:rPr lang="en-US" dirty="0" smtClean="0"/>
              <a:t>Move from direct attach to network </a:t>
            </a:r>
            <a:r>
              <a:rPr lang="en-US" dirty="0" smtClean="0"/>
              <a:t>attach</a:t>
            </a:r>
            <a:endParaRPr lang="en-US" dirty="0" smtClean="0"/>
          </a:p>
          <a:p>
            <a:pPr lvl="1"/>
            <a:r>
              <a:rPr lang="en-US" dirty="0" smtClean="0"/>
              <a:t>Single IP protocol</a:t>
            </a:r>
          </a:p>
          <a:p>
            <a:r>
              <a:rPr lang="en-US" dirty="0" err="1" smtClean="0"/>
              <a:t>FCoE</a:t>
            </a:r>
            <a:r>
              <a:rPr lang="en-US" dirty="0" smtClean="0"/>
              <a:t> (Fiber Channel over Ethernet)</a:t>
            </a:r>
          </a:p>
          <a:p>
            <a:pPr lvl="1"/>
            <a:r>
              <a:rPr lang="en-US" dirty="0" smtClean="0"/>
              <a:t>Encapsulate Fiber Channel frames over </a:t>
            </a:r>
            <a:r>
              <a:rPr lang="en-US" dirty="0" err="1" smtClean="0"/>
              <a:t>ethernet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Unified Communication</a:t>
            </a:r>
          </a:p>
          <a:p>
            <a:pPr lvl="1"/>
            <a:r>
              <a:rPr lang="en-US" dirty="0" smtClean="0"/>
              <a:t>Simplify data center cabling</a:t>
            </a:r>
          </a:p>
          <a:p>
            <a:pPr lvl="1"/>
            <a:r>
              <a:rPr lang="en-US" dirty="0" smtClean="0"/>
              <a:t>Reduce heat and energy</a:t>
            </a:r>
          </a:p>
          <a:p>
            <a:pPr lvl="1"/>
            <a:r>
              <a:rPr lang="en-US" dirty="0" smtClean="0"/>
              <a:t>Fiber Channel will be in a catch up situation in term of speed (8Gbs vs. 10Gbs)</a:t>
            </a:r>
          </a:p>
          <a:p>
            <a:pPr lvl="1"/>
            <a:r>
              <a:rPr lang="en-US" dirty="0" smtClean="0"/>
              <a:t>10Gbs cost goes down – FC cost goes up</a:t>
            </a:r>
          </a:p>
          <a:p>
            <a:r>
              <a:rPr lang="en-US" dirty="0" smtClean="0"/>
              <a:t>CEE (Converged Enhanced Ethernet) and DCB (Data Center Bridging)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505200"/>
            <a:ext cx="281940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0980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iSCSI</a:t>
            </a:r>
            <a:endParaRPr lang="en-US" dirty="0"/>
          </a:p>
        </p:txBody>
      </p:sp>
      <p:grpSp>
        <p:nvGrpSpPr>
          <p:cNvPr id="32" name="Group 34"/>
          <p:cNvGrpSpPr>
            <a:grpSpLocks noGrp="1"/>
          </p:cNvGrpSpPr>
          <p:nvPr>
            <p:ph idx="1"/>
          </p:nvPr>
        </p:nvGrpSpPr>
        <p:grpSpPr bwMode="auto">
          <a:xfrm>
            <a:off x="1082360" y="1792902"/>
            <a:ext cx="7173292" cy="4206483"/>
            <a:chOff x="652" y="1170"/>
            <a:chExt cx="4482" cy="1659"/>
          </a:xfrm>
        </p:grpSpPr>
        <p:sp>
          <p:nvSpPr>
            <p:cNvPr id="34" name="Text Box 6"/>
            <p:cNvSpPr txBox="1">
              <a:spLocks noChangeAspect="1" noChangeArrowheads="1"/>
            </p:cNvSpPr>
            <p:nvPr/>
          </p:nvSpPr>
          <p:spPr bwMode="auto">
            <a:xfrm>
              <a:off x="4023" y="2476"/>
              <a:ext cx="1111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 dirty="0" err="1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Franklin Gothic Medium Cond" pitchFamily="34" charset="0"/>
                </a:rPr>
                <a:t>iSCSI</a:t>
              </a:r>
              <a:r>
                <a:rPr lang="en-US" sz="1600" b="1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Franklin Gothic Medium Cond" pitchFamily="34" charset="0"/>
                </a:rPr>
                <a:t> Target</a:t>
              </a:r>
              <a:r>
                <a:rPr lang="en-US" sz="1600" b="1" dirty="0">
                  <a:latin typeface="Franklin Gothic Medium Cond" pitchFamily="34" charset="0"/>
                </a:rPr>
                <a:t/>
              </a:r>
              <a:br>
                <a:rPr lang="en-US" sz="1600" b="1" dirty="0">
                  <a:latin typeface="Franklin Gothic Medium Cond" pitchFamily="34" charset="0"/>
                </a:rPr>
              </a:br>
              <a:r>
                <a:rPr lang="en-US" sz="1600" b="1" dirty="0">
                  <a:latin typeface="Franklin Gothic Medium Cond" pitchFamily="34" charset="0"/>
                </a:rPr>
                <a:t>Storage Device</a:t>
              </a:r>
              <a:endParaRPr lang="en-US" sz="1600" dirty="0">
                <a:latin typeface="Franklin Gothic Medium Cond" pitchFamily="34" charset="0"/>
              </a:endParaRPr>
            </a:p>
          </p:txBody>
        </p:sp>
        <p:sp>
          <p:nvSpPr>
            <p:cNvPr id="35" name="Text Box 7"/>
            <p:cNvSpPr txBox="1">
              <a:spLocks noChangeAspect="1" noChangeArrowheads="1"/>
            </p:cNvSpPr>
            <p:nvPr/>
          </p:nvSpPr>
          <p:spPr bwMode="auto">
            <a:xfrm>
              <a:off x="652" y="1170"/>
              <a:ext cx="445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 dirty="0" err="1">
                  <a:latin typeface="Franklin Gothic Medium Cond" pitchFamily="34" charset="0"/>
                </a:rPr>
                <a:t>iSCSI</a:t>
              </a:r>
              <a:r>
                <a:rPr lang="en-US" b="1" dirty="0">
                  <a:latin typeface="Franklin Gothic Medium Cond" pitchFamily="34" charset="0"/>
                </a:rPr>
                <a:t> SAN Components</a:t>
              </a:r>
              <a:endParaRPr lang="en-US" dirty="0">
                <a:latin typeface="Franklin Gothic Medium Cond" pitchFamily="34" charset="0"/>
              </a:endParaRPr>
            </a:p>
          </p:txBody>
        </p:sp>
        <p:grpSp>
          <p:nvGrpSpPr>
            <p:cNvPr id="36" name="Group 8"/>
            <p:cNvGrpSpPr>
              <a:grpSpLocks noChangeAspect="1"/>
            </p:cNvGrpSpPr>
            <p:nvPr/>
          </p:nvGrpSpPr>
          <p:grpSpPr bwMode="auto">
            <a:xfrm>
              <a:off x="711" y="1601"/>
              <a:ext cx="790" cy="1056"/>
              <a:chOff x="4957" y="8265"/>
              <a:chExt cx="954" cy="1263"/>
            </a:xfrm>
          </p:grpSpPr>
          <p:pic>
            <p:nvPicPr>
              <p:cNvPr id="58" name="Picture 9" descr="j0431637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957" y="8574"/>
                <a:ext cx="954" cy="9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9" name="Picture 10" descr="j043156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059" y="8265"/>
                <a:ext cx="599" cy="603"/>
              </a:xfrm>
              <a:prstGeom prst="rect">
                <a:avLst/>
              </a:prstGeom>
              <a:noFill/>
            </p:spPr>
          </p:pic>
        </p:grpSp>
        <p:sp>
          <p:nvSpPr>
            <p:cNvPr id="37" name="Text Box 11"/>
            <p:cNvSpPr txBox="1">
              <a:spLocks noChangeAspect="1" noChangeArrowheads="1"/>
            </p:cNvSpPr>
            <p:nvPr/>
          </p:nvSpPr>
          <p:spPr bwMode="auto">
            <a:xfrm>
              <a:off x="1137" y="1641"/>
              <a:ext cx="114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 dirty="0">
                  <a:latin typeface="Franklin Gothic Medium Cond" pitchFamily="34" charset="0"/>
                </a:rPr>
                <a:t>Application Server</a:t>
              </a:r>
              <a:endParaRPr lang="en-US" sz="1600" dirty="0">
                <a:latin typeface="Franklin Gothic Medium Cond" pitchFamily="34" charset="0"/>
              </a:endParaRPr>
            </a:p>
          </p:txBody>
        </p:sp>
        <p:sp>
          <p:nvSpPr>
            <p:cNvPr id="38" name="Rectangle 12"/>
            <p:cNvSpPr>
              <a:spLocks noChangeAspect="1" noChangeArrowheads="1"/>
            </p:cNvSpPr>
            <p:nvPr/>
          </p:nvSpPr>
          <p:spPr bwMode="auto">
            <a:xfrm>
              <a:off x="1762" y="2313"/>
              <a:ext cx="655" cy="4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spect="1" noChangeArrowheads="1"/>
            </p:cNvSpPr>
            <p:nvPr/>
          </p:nvSpPr>
          <p:spPr bwMode="auto">
            <a:xfrm>
              <a:off x="1312" y="2070"/>
              <a:ext cx="101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latin typeface="Franklin Gothic Medium Cond" pitchFamily="34" charset="0"/>
                </a:rPr>
                <a:t>Ethernet adapter</a:t>
              </a:r>
              <a:endParaRPr lang="en-US" sz="1600">
                <a:latin typeface="Franklin Gothic Medium Cond" pitchFamily="34" charset="0"/>
              </a:endParaRPr>
            </a:p>
          </p:txBody>
        </p:sp>
        <p:sp>
          <p:nvSpPr>
            <p:cNvPr id="40" name="Rectangle 14"/>
            <p:cNvSpPr>
              <a:spLocks noChangeAspect="1" noChangeArrowheads="1"/>
            </p:cNvSpPr>
            <p:nvPr/>
          </p:nvSpPr>
          <p:spPr bwMode="auto">
            <a:xfrm>
              <a:off x="3808" y="2220"/>
              <a:ext cx="674" cy="5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15"/>
            <p:cNvGrpSpPr>
              <a:grpSpLocks noChangeAspect="1"/>
            </p:cNvGrpSpPr>
            <p:nvPr/>
          </p:nvGrpSpPr>
          <p:grpSpPr bwMode="auto">
            <a:xfrm>
              <a:off x="1256" y="2185"/>
              <a:ext cx="576" cy="358"/>
              <a:chOff x="4752" y="4033"/>
              <a:chExt cx="1874" cy="1165"/>
            </a:xfrm>
          </p:grpSpPr>
          <p:pic>
            <p:nvPicPr>
              <p:cNvPr id="53" name="Picture 16" descr="2340"/>
              <p:cNvPicPr preferRelativeResize="0"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752" y="4033"/>
                <a:ext cx="1874" cy="1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4" name="Oval 17"/>
              <p:cNvSpPr>
                <a:spLocks noChangeAspect="1" noChangeArrowheads="1"/>
              </p:cNvSpPr>
              <p:nvPr/>
            </p:nvSpPr>
            <p:spPr bwMode="auto">
              <a:xfrm>
                <a:off x="5708" y="4388"/>
                <a:ext cx="244" cy="246"/>
              </a:xfrm>
              <a:prstGeom prst="ellipse">
                <a:avLst/>
              </a:pr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5" name="Rectangle 18"/>
              <p:cNvSpPr>
                <a:spLocks noChangeAspect="1" noChangeArrowheads="1"/>
              </p:cNvSpPr>
              <p:nvPr/>
            </p:nvSpPr>
            <p:spPr bwMode="auto">
              <a:xfrm>
                <a:off x="5381" y="4444"/>
                <a:ext cx="214" cy="54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6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5394" y="4478"/>
                <a:ext cx="215" cy="54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7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5441" y="4483"/>
                <a:ext cx="50" cy="76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grpSp>
          <p:nvGrpSpPr>
            <p:cNvPr id="42" name="Group 21"/>
            <p:cNvGrpSpPr>
              <a:grpSpLocks noChangeAspect="1"/>
            </p:cNvGrpSpPr>
            <p:nvPr/>
          </p:nvGrpSpPr>
          <p:grpSpPr bwMode="auto">
            <a:xfrm>
              <a:off x="4416" y="1734"/>
              <a:ext cx="453" cy="778"/>
              <a:chOff x="5699" y="11235"/>
              <a:chExt cx="754" cy="1295"/>
            </a:xfrm>
          </p:grpSpPr>
          <p:pic>
            <p:nvPicPr>
              <p:cNvPr id="49" name="Picture 22" descr="Host Integration Server (HIS) s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699" y="11235"/>
                <a:ext cx="737" cy="1295"/>
              </a:xfrm>
              <a:prstGeom prst="rect">
                <a:avLst/>
              </a:prstGeom>
              <a:noFill/>
            </p:spPr>
          </p:pic>
          <p:grpSp>
            <p:nvGrpSpPr>
              <p:cNvPr id="50" name="Group 23"/>
              <p:cNvGrpSpPr>
                <a:grpSpLocks noChangeAspect="1"/>
              </p:cNvGrpSpPr>
              <p:nvPr/>
            </p:nvGrpSpPr>
            <p:grpSpPr bwMode="auto">
              <a:xfrm>
                <a:off x="6069" y="11664"/>
                <a:ext cx="384" cy="706"/>
                <a:chOff x="6841" y="11572"/>
                <a:chExt cx="384" cy="706"/>
              </a:xfrm>
            </p:grpSpPr>
            <p:pic>
              <p:nvPicPr>
                <p:cNvPr id="51" name="Picture 24" descr="Databases Sm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842" y="11572"/>
                  <a:ext cx="383" cy="322"/>
                </a:xfrm>
                <a:prstGeom prst="rect">
                  <a:avLst/>
                </a:prstGeom>
                <a:noFill/>
              </p:spPr>
            </p:pic>
            <p:pic>
              <p:nvPicPr>
                <p:cNvPr id="52" name="Picture 25" descr="Databases Sm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841" y="11956"/>
                  <a:ext cx="383" cy="322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43" name="Picture 28" descr="ethernet_cente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05" y="2057"/>
              <a:ext cx="1417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27"/>
            <p:cNvSpPr txBox="1">
              <a:spLocks noChangeAspect="1" noChangeArrowheads="1"/>
            </p:cNvSpPr>
            <p:nvPr/>
          </p:nvSpPr>
          <p:spPr bwMode="auto">
            <a:xfrm>
              <a:off x="2542" y="1851"/>
              <a:ext cx="114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latin typeface="Franklin Gothic Medium Cond" pitchFamily="34" charset="0"/>
                </a:rPr>
                <a:t>Ethernet Switch</a:t>
              </a:r>
              <a:endParaRPr lang="en-US" sz="1600">
                <a:latin typeface="Franklin Gothic Medium Cond" pitchFamily="34" charset="0"/>
              </a:endParaRPr>
            </a:p>
          </p:txBody>
        </p:sp>
        <p:sp>
          <p:nvSpPr>
            <p:cNvPr id="45" name="Text Box 28"/>
            <p:cNvSpPr txBox="1">
              <a:spLocks noChangeAspect="1" noChangeArrowheads="1"/>
            </p:cNvSpPr>
            <p:nvPr/>
          </p:nvSpPr>
          <p:spPr bwMode="auto">
            <a:xfrm>
              <a:off x="2396" y="2563"/>
              <a:ext cx="1143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>
                  <a:latin typeface="Franklin Gothic Medium Cond" pitchFamily="34" charset="0"/>
                </a:rPr>
                <a:t>Ethernet cabling</a:t>
              </a:r>
              <a:endParaRPr lang="en-US" sz="1600">
                <a:latin typeface="Franklin Gothic Medium Cond" pitchFamily="34" charset="0"/>
              </a:endParaRPr>
            </a:p>
          </p:txBody>
        </p:sp>
        <p:sp>
          <p:nvSpPr>
            <p:cNvPr id="46" name="Line 29"/>
            <p:cNvSpPr>
              <a:spLocks noChangeAspect="1" noChangeShapeType="1"/>
            </p:cNvSpPr>
            <p:nvPr/>
          </p:nvSpPr>
          <p:spPr bwMode="auto">
            <a:xfrm flipH="1" flipV="1">
              <a:off x="2128" y="2361"/>
              <a:ext cx="444" cy="30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30"/>
            <p:cNvSpPr>
              <a:spLocks noChangeAspect="1" noChangeShapeType="1"/>
            </p:cNvSpPr>
            <p:nvPr/>
          </p:nvSpPr>
          <p:spPr bwMode="auto">
            <a:xfrm flipV="1">
              <a:off x="3372" y="2277"/>
              <a:ext cx="816" cy="403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1146" y="2708"/>
              <a:ext cx="803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900" dirty="0">
                <a:latin typeface="Franklin Gothic Medium Cond" pitchFamily="34" charset="0"/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1828800" y="5334000"/>
            <a:ext cx="1399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Medium Cond" pitchFamily="34" charset="0"/>
              </a:rPr>
              <a:t>iSCSI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Medium Cond" pitchFamily="34" charset="0"/>
              </a:rPr>
              <a:t>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Franklin Gothic Medium Cond" pitchFamily="34" charset="0"/>
              </a:rPr>
              <a:t> Initiator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FCoE</a:t>
            </a:r>
            <a:r>
              <a:rPr lang="en-US" dirty="0" smtClean="0"/>
              <a:t> Converged Network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16781"/>
            <a:ext cx="7293087" cy="447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FCoE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00200" y="1627981"/>
            <a:ext cx="6114082" cy="434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Converged </a:t>
            </a:r>
            <a:r>
              <a:rPr lang="en-US" dirty="0" smtClean="0"/>
              <a:t>Enhanced </a:t>
            </a:r>
            <a:r>
              <a:rPr lang="en-US" dirty="0" smtClean="0"/>
              <a:t>Ethernet (CEE)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53226"/>
            <a:ext cx="6248400" cy="449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37227</TotalTime>
  <Words>436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Trends In Network Industry - Exploring Possibilities for IPAC Network</vt:lpstr>
      <vt:lpstr>History</vt:lpstr>
      <vt:lpstr>Ethernet Switching and Virtual LAN</vt:lpstr>
      <vt:lpstr>10 Gigabit/sec </vt:lpstr>
      <vt:lpstr>Network-based storage</vt:lpstr>
      <vt:lpstr>iSCSI</vt:lpstr>
      <vt:lpstr>FCoE Converged Network</vt:lpstr>
      <vt:lpstr>FCoE</vt:lpstr>
      <vt:lpstr>Converged Enhanced Ethernet (CEE)</vt:lpstr>
      <vt:lpstr>Virtualization Support</vt:lpstr>
      <vt:lpstr>Slide 11</vt:lpstr>
      <vt:lpstr>Wireless </vt:lpstr>
      <vt:lpstr>What Else to Explore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Planning</dc:title>
  <dc:creator>Steven Lo</dc:creator>
  <cp:lastModifiedBy>slo</cp:lastModifiedBy>
  <cp:revision>1419</cp:revision>
  <dcterms:created xsi:type="dcterms:W3CDTF">2010-04-05T23:03:42Z</dcterms:created>
  <dcterms:modified xsi:type="dcterms:W3CDTF">2010-06-11T09:12:33Z</dcterms:modified>
</cp:coreProperties>
</file>